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9"/>
  </p:notesMasterIdLst>
  <p:handoutMasterIdLst>
    <p:handoutMasterId r:id="rId30"/>
  </p:handoutMasterIdLst>
  <p:sldIdLst>
    <p:sldId id="468" r:id="rId2"/>
    <p:sldId id="597" r:id="rId3"/>
    <p:sldId id="491" r:id="rId4"/>
    <p:sldId id="546" r:id="rId5"/>
    <p:sldId id="545" r:id="rId6"/>
    <p:sldId id="593" r:id="rId7"/>
    <p:sldId id="594" r:id="rId8"/>
    <p:sldId id="603" r:id="rId9"/>
    <p:sldId id="595" r:id="rId10"/>
    <p:sldId id="596" r:id="rId11"/>
    <p:sldId id="581" r:id="rId12"/>
    <p:sldId id="571" r:id="rId13"/>
    <p:sldId id="591" r:id="rId14"/>
    <p:sldId id="555" r:id="rId15"/>
    <p:sldId id="602" r:id="rId16"/>
    <p:sldId id="550" r:id="rId17"/>
    <p:sldId id="541" r:id="rId18"/>
    <p:sldId id="543" r:id="rId19"/>
    <p:sldId id="601" r:id="rId20"/>
    <p:sldId id="556" r:id="rId21"/>
    <p:sldId id="531" r:id="rId22"/>
    <p:sldId id="592" r:id="rId23"/>
    <p:sldId id="532" r:id="rId24"/>
    <p:sldId id="600" r:id="rId25"/>
    <p:sldId id="599" r:id="rId26"/>
    <p:sldId id="598" r:id="rId27"/>
    <p:sldId id="501" r:id="rId2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CC"/>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5" autoAdjust="0"/>
    <p:restoredTop sz="94647" autoAdjust="0"/>
  </p:normalViewPr>
  <p:slideViewPr>
    <p:cSldViewPr>
      <p:cViewPr varScale="1">
        <p:scale>
          <a:sx n="42" d="100"/>
          <a:sy n="42" d="100"/>
        </p:scale>
        <p:origin x="-6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915" y="-86"/>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defRPr sz="1200"/>
            </a:lvl1pPr>
          </a:lstStyle>
          <a:p>
            <a:endParaRPr lang="en-US"/>
          </a:p>
        </p:txBody>
      </p:sp>
      <p:sp>
        <p:nvSpPr>
          <p:cNvPr id="163843"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defRPr sz="1200"/>
            </a:lvl1pPr>
          </a:lstStyle>
          <a:p>
            <a:endParaRPr lang="en-US"/>
          </a:p>
        </p:txBody>
      </p:sp>
      <p:sp>
        <p:nvSpPr>
          <p:cNvPr id="163844"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defRPr sz="1200"/>
            </a:lvl1pPr>
          </a:lstStyle>
          <a:p>
            <a:endParaRPr lang="en-US"/>
          </a:p>
        </p:txBody>
      </p:sp>
      <p:sp>
        <p:nvSpPr>
          <p:cNvPr id="163845"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defRPr sz="1200"/>
            </a:lvl1pPr>
          </a:lstStyle>
          <a:p>
            <a:fld id="{C4CE9013-524A-41E4-81A5-974D7369874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defTabSz="931863">
              <a:defRPr sz="1200"/>
            </a:lvl1pPr>
          </a:lstStyle>
          <a:p>
            <a:endParaRPr lang="en-US"/>
          </a:p>
        </p:txBody>
      </p:sp>
      <p:sp>
        <p:nvSpPr>
          <p:cNvPr id="6147"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defTabSz="931863">
              <a:defRPr sz="1200"/>
            </a:lvl1pPr>
          </a:lstStyle>
          <a:p>
            <a:endParaRPr lang="en-US"/>
          </a:p>
        </p:txBody>
      </p:sp>
      <p:sp>
        <p:nvSpPr>
          <p:cNvPr id="6148" name="Rectangle 4"/>
          <p:cNvSpPr>
            <a:spLocks noRo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8975" y="4416425"/>
            <a:ext cx="5503863" cy="4183063"/>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defTabSz="931863">
              <a:defRPr sz="1200"/>
            </a:lvl1pPr>
          </a:lstStyle>
          <a:p>
            <a:endParaRPr lang="en-US"/>
          </a:p>
        </p:txBody>
      </p:sp>
      <p:sp>
        <p:nvSpPr>
          <p:cNvPr id="6151"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defTabSz="931863">
              <a:defRPr sz="1200"/>
            </a:lvl1pPr>
          </a:lstStyle>
          <a:p>
            <a:fld id="{C30AE485-4DFE-408A-8F67-F587ACFB3CF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9B2FB3-7BB6-4884-B174-18C579D8C0E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A0FAE9-831C-4C74-B3AF-998749209DA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4DDA10-B8CA-4FFA-970E-19AEA733A1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AED32E-7CA2-4B00-BEF8-070D5C0E2A3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DD7FBE-B644-408F-9DAE-D3B317AB63E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C0A2FE-B2C2-4D1A-9BE9-E92F24204D0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5D7C971-F062-464B-814C-D8AA49EE8D7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A12B29A-6A81-42E4-9A6A-E30F7BAF15E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153608D-2B2A-4A36-BB13-28AA80D55AF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09859D-6918-470E-A2EF-BC54D8D6FAC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B63775-E3F9-4CE3-99D3-445F7343002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97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7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97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97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F75C411-61E5-445C-B3E5-0C313E47B4E7}" type="slidenum">
              <a:rPr lang="en-US"/>
              <a:pPr/>
              <a:t>‹#›</a:t>
            </a:fld>
            <a:endParaRPr lang="en-US"/>
          </a:p>
        </p:txBody>
      </p:sp>
      <p:pic>
        <p:nvPicPr>
          <p:cNvPr id="897031" name="Picture 7" descr="VDH_background"/>
          <p:cNvPicPr>
            <a:picLocks noChangeAspect="1" noChangeArrowheads="1"/>
          </p:cNvPicPr>
          <p:nvPr userDrawn="1"/>
        </p:nvPicPr>
        <p:blipFill>
          <a:blip r:embed="rId13"/>
          <a:srcRect/>
          <a:stretch>
            <a:fillRect/>
          </a:stretch>
        </p:blipFill>
        <p:spPr bwMode="auto">
          <a:xfrm>
            <a:off x="0" y="6083300"/>
            <a:ext cx="9144000" cy="774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thelancet.com/journals/lancet/issue/vol374no9688/PIIS0140-6736(09)X6086-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cdc.gov/h1n1flu" TargetMode="External"/><Relationship Id="rId2" Type="http://schemas.openxmlformats.org/officeDocument/2006/relationships/hyperlink" Target="http://www.vdh.virginia.gov/" TargetMode="External"/><Relationship Id="rId1" Type="http://schemas.openxmlformats.org/officeDocument/2006/relationships/slideLayout" Target="../slideLayouts/slideLayout2.xml"/><Relationship Id="rId4" Type="http://schemas.openxmlformats.org/officeDocument/2006/relationships/hyperlink" Target="http://www.flu.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2362200" y="1676400"/>
            <a:ext cx="6477000" cy="2724150"/>
          </a:xfrm>
        </p:spPr>
        <p:txBody>
          <a:bodyPr/>
          <a:lstStyle/>
          <a:p>
            <a:pPr algn="l">
              <a:buFont typeface="Symbol" pitchFamily="18" charset="2"/>
              <a:buNone/>
            </a:pPr>
            <a:r>
              <a:rPr lang="en-US" sz="5400" b="1"/>
              <a:t> </a:t>
            </a:r>
            <a:endParaRPr lang="en-US" sz="4000"/>
          </a:p>
        </p:txBody>
      </p:sp>
      <p:sp>
        <p:nvSpPr>
          <p:cNvPr id="727045" name="Text Box 5"/>
          <p:cNvSpPr txBox="1">
            <a:spLocks noChangeArrowheads="1"/>
          </p:cNvSpPr>
          <p:nvPr/>
        </p:nvSpPr>
        <p:spPr bwMode="auto">
          <a:xfrm>
            <a:off x="1219200" y="1371600"/>
            <a:ext cx="7162800" cy="37528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4800" b="1" i="1" u="sng">
                <a:solidFill>
                  <a:schemeClr val="tx2"/>
                </a:solidFill>
                <a:effectLst>
                  <a:outerShdw blurRad="38100" dist="38100" dir="2700000" algn="tl">
                    <a:srgbClr val="C0C0C0"/>
                  </a:outerShdw>
                </a:effectLst>
                <a:latin typeface="Times New Roman" pitchFamily="18" charset="0"/>
              </a:rPr>
              <a:t>INFLUENZA PANDEMIC BRIEFING </a:t>
            </a:r>
          </a:p>
          <a:p>
            <a:pPr algn="ctr">
              <a:spcBef>
                <a:spcPct val="50000"/>
              </a:spcBef>
            </a:pPr>
            <a:r>
              <a:rPr lang="en-US" sz="4800" b="1" i="1" u="sng">
                <a:solidFill>
                  <a:schemeClr val="tx2"/>
                </a:solidFill>
                <a:effectLst>
                  <a:outerShdw blurRad="38100" dist="38100" dir="2700000" algn="tl">
                    <a:srgbClr val="C0C0C0"/>
                  </a:outerShdw>
                </a:effectLst>
                <a:latin typeface="Times New Roman" pitchFamily="18" charset="0"/>
              </a:rPr>
              <a:t>Novel H1N1 Influenza</a:t>
            </a:r>
          </a:p>
          <a:p>
            <a:pPr algn="r">
              <a:spcBef>
                <a:spcPct val="50000"/>
              </a:spcBef>
            </a:pPr>
            <a:endParaRPr lang="en-US" sz="4800">
              <a:latin typeface="Times New Roman" pitchFamily="18" charset="0"/>
            </a:endParaRPr>
          </a:p>
        </p:txBody>
      </p:sp>
      <p:sp>
        <p:nvSpPr>
          <p:cNvPr id="727046" name="Rectangle 6"/>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457200" y="274638"/>
            <a:ext cx="8229600" cy="258762"/>
          </a:xfrm>
        </p:spPr>
        <p:txBody>
          <a:bodyPr/>
          <a:lstStyle/>
          <a:p>
            <a:endParaRPr lang="en-US" sz="4000"/>
          </a:p>
        </p:txBody>
      </p:sp>
      <p:pic>
        <p:nvPicPr>
          <p:cNvPr id="904196" name="Picture 4"/>
          <p:cNvPicPr>
            <a:picLocks noChangeAspect="1" noChangeArrowheads="1"/>
          </p:cNvPicPr>
          <p:nvPr>
            <p:ph type="body" idx="1"/>
          </p:nvPr>
        </p:nvPicPr>
        <p:blipFill>
          <a:blip r:embed="rId2"/>
          <a:srcRect t="6302" b="2101"/>
          <a:stretch>
            <a:fillRect/>
          </a:stretch>
        </p:blipFill>
        <p:spPr>
          <a:xfrm>
            <a:off x="685800" y="838200"/>
            <a:ext cx="7848600" cy="4964113"/>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a:effectLst>
                <a:outerShdw blurRad="38100" dist="38100" dir="2700000" algn="tl">
                  <a:srgbClr val="C0C0C0"/>
                </a:outerShdw>
              </a:effectLst>
            </a:endParaRPr>
          </a:p>
        </p:txBody>
      </p:sp>
      <p:pic>
        <p:nvPicPr>
          <p:cNvPr id="884739" name="Picture 2"/>
          <p:cNvPicPr>
            <a:picLocks noGrp="1" noChangeAspect="1" noChangeArrowheads="1"/>
          </p:cNvPicPr>
          <p:nvPr>
            <p:ph idx="4294967295"/>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body" idx="1"/>
          </p:nvPr>
        </p:nvSpPr>
        <p:spPr>
          <a:xfrm>
            <a:off x="381000" y="2438400"/>
            <a:ext cx="7491413" cy="4181475"/>
          </a:xfrm>
        </p:spPr>
        <p:txBody>
          <a:bodyPr/>
          <a:lstStyle/>
          <a:p>
            <a:pPr>
              <a:lnSpc>
                <a:spcPct val="80000"/>
              </a:lnSpc>
              <a:buFontTx/>
              <a:buNone/>
            </a:pPr>
            <a:r>
              <a:rPr lang="en-US" sz="1800"/>
              <a:t>Findings</a:t>
            </a:r>
          </a:p>
          <a:p>
            <a:pPr>
              <a:lnSpc>
                <a:spcPct val="80000"/>
              </a:lnSpc>
            </a:pPr>
            <a:r>
              <a:rPr lang="en-US" sz="1400"/>
              <a:t>From April 15 to May 18, 2009, 34 confirmed or probable cases of pandemic H1N1 in pregnant women were reported to CDC from 13 states. 11 (32%) women were admitted to hospital. The estimated rate of admission for pandemic H1N1 influenza virus infection in pregnant women during the first month of the outbreak was higher than it was in the general population (0·32 per 100 000 pregnant women, 95% CI 0·13—0·52 </a:t>
            </a:r>
            <a:r>
              <a:rPr lang="en-US" sz="1400" i="1"/>
              <a:t>vs</a:t>
            </a:r>
            <a:r>
              <a:rPr lang="en-US" sz="1400"/>
              <a:t> 0·076 per 100 000 population at risk, 95% CI 0·07—0·09). Between April 15 and June 16, 2009, six deaths in pregnant women were reported to the CDC; all were in women who had developed pneumonia and subsequent acute respiratory distress syndrome requiring mechanical ventilation.</a:t>
            </a:r>
            <a:endParaRPr lang="en-US" sz="1800"/>
          </a:p>
          <a:p>
            <a:pPr>
              <a:lnSpc>
                <a:spcPct val="80000"/>
              </a:lnSpc>
              <a:buFontTx/>
              <a:buNone/>
            </a:pPr>
            <a:r>
              <a:rPr lang="en-US" sz="1800"/>
              <a:t>Interpretation</a:t>
            </a:r>
          </a:p>
          <a:p>
            <a:pPr>
              <a:lnSpc>
                <a:spcPct val="80000"/>
              </a:lnSpc>
            </a:pPr>
            <a:r>
              <a:rPr lang="en-US" sz="2000"/>
              <a:t>Pregnant women might be at increased risk for complications from pandemic H1N1 virus infection. These data lend support to the present recommendation to promptly treat pregnant women with H1N1 influenza virus infection with anti-influenza drugs.</a:t>
            </a:r>
          </a:p>
        </p:txBody>
      </p:sp>
      <p:sp>
        <p:nvSpPr>
          <p:cNvPr id="873475" name="Text Box 3"/>
          <p:cNvSpPr txBox="1">
            <a:spLocks noChangeArrowheads="1"/>
          </p:cNvSpPr>
          <p:nvPr/>
        </p:nvSpPr>
        <p:spPr bwMode="auto">
          <a:xfrm>
            <a:off x="762000" y="381000"/>
            <a:ext cx="6781800" cy="1797050"/>
          </a:xfrm>
          <a:prstGeom prst="rect">
            <a:avLst/>
          </a:prstGeom>
          <a:noFill/>
          <a:ln w="12700" cap="sq">
            <a:noFill/>
            <a:miter lim="800000"/>
            <a:headEnd type="none" w="sm" len="sm"/>
            <a:tailEnd type="none" w="sm" len="sm"/>
          </a:ln>
          <a:effectLst/>
        </p:spPr>
        <p:txBody>
          <a:bodyPr>
            <a:spAutoFit/>
          </a:bodyPr>
          <a:lstStyle/>
          <a:p>
            <a:pPr algn="ctr"/>
            <a:r>
              <a:rPr lang="en-US" sz="3200" b="1">
                <a:solidFill>
                  <a:schemeClr val="tx2"/>
                </a:solidFill>
                <a:latin typeface="Times New Roman" pitchFamily="18" charset="0"/>
              </a:rPr>
              <a:t>H1N1 2009 influenza virus infection during pregnancy in the USA</a:t>
            </a:r>
          </a:p>
          <a:p>
            <a:pPr algn="ctr"/>
            <a:r>
              <a:rPr lang="en-US" sz="2000" b="1">
                <a:solidFill>
                  <a:schemeClr val="tx2"/>
                </a:solidFill>
                <a:latin typeface="Times New Roman" pitchFamily="18" charset="0"/>
              </a:rPr>
              <a:t>The Lancet, </a:t>
            </a:r>
            <a:r>
              <a:rPr lang="en-US" sz="2000" b="1" u="sng">
                <a:solidFill>
                  <a:schemeClr val="tx2"/>
                </a:solidFill>
                <a:latin typeface="Times New Roman" pitchFamily="18" charset="0"/>
                <a:hlinkClick r:id="rId2"/>
              </a:rPr>
              <a:t>Volume 374, Issue 9688</a:t>
            </a:r>
            <a:r>
              <a:rPr lang="en-US" sz="2000" b="1">
                <a:solidFill>
                  <a:schemeClr val="tx2"/>
                </a:solidFill>
                <a:latin typeface="Times New Roman" pitchFamily="18" charset="0"/>
              </a:rPr>
              <a:t>, Pages 451 - 458,</a:t>
            </a:r>
            <a:r>
              <a:rPr lang="en-US" sz="2400" b="1">
                <a:solidFill>
                  <a:schemeClr val="tx2"/>
                </a:solidFill>
                <a:latin typeface="Times New Roman" pitchFamily="18" charset="0"/>
              </a:rPr>
              <a:t> </a:t>
            </a:r>
          </a:p>
          <a:p>
            <a:pPr algn="ctr"/>
            <a:r>
              <a:rPr lang="en-US" sz="2400" b="1">
                <a:solidFill>
                  <a:schemeClr val="tx2"/>
                </a:solidFill>
                <a:latin typeface="Times New Roman" pitchFamily="18" charset="0"/>
              </a:rPr>
              <a:t>8 August 2009</a:t>
            </a:r>
            <a:r>
              <a:rPr lang="en-US" sz="2400">
                <a:solidFill>
                  <a:schemeClr val="tx2"/>
                </a:solidFill>
                <a:latin typeface="Times New Roman"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lstStyle/>
          <a:p>
            <a:r>
              <a:rPr lang="en-US" b="1"/>
              <a:t>Virginia’s Response</a:t>
            </a:r>
          </a:p>
        </p:txBody>
      </p:sp>
      <p:sp>
        <p:nvSpPr>
          <p:cNvPr id="894979" name="Rectangle 3"/>
          <p:cNvSpPr>
            <a:spLocks noGrp="1" noChangeArrowheads="1"/>
          </p:cNvSpPr>
          <p:nvPr>
            <p:ph type="body" idx="1"/>
          </p:nvPr>
        </p:nvSpPr>
        <p:spPr/>
        <p:txBody>
          <a:bodyPr/>
          <a:lstStyle/>
          <a:p>
            <a:r>
              <a:rPr lang="en-US"/>
              <a:t>Surveillance</a:t>
            </a:r>
          </a:p>
          <a:p>
            <a:r>
              <a:rPr lang="en-US"/>
              <a:t>Communication </a:t>
            </a:r>
          </a:p>
          <a:p>
            <a:r>
              <a:rPr lang="en-US"/>
              <a:t>Prevention/Vaccination</a:t>
            </a:r>
          </a:p>
          <a:p>
            <a:r>
              <a:rPr lang="en-US"/>
              <a:t>Mitigation</a:t>
            </a:r>
          </a:p>
          <a:p>
            <a:r>
              <a:rPr lang="en-US"/>
              <a:t>Medical Care/Surge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a:xfrm>
            <a:off x="457200" y="274638"/>
            <a:ext cx="8229600" cy="868362"/>
          </a:xfrm>
        </p:spPr>
        <p:txBody>
          <a:bodyPr/>
          <a:lstStyle/>
          <a:p>
            <a:r>
              <a:rPr lang="en-US" sz="3600" b="1"/>
              <a:t>Communications</a:t>
            </a:r>
            <a:br>
              <a:rPr lang="en-US" sz="3600" b="1"/>
            </a:br>
            <a:r>
              <a:rPr lang="en-US" sz="4000" b="1"/>
              <a:t> </a:t>
            </a:r>
            <a:r>
              <a:rPr lang="en-US" sz="2400"/>
              <a:t>The Foundation of Preparedness and Response</a:t>
            </a:r>
          </a:p>
        </p:txBody>
      </p:sp>
      <p:sp>
        <p:nvSpPr>
          <p:cNvPr id="854019" name="Rectangle 3"/>
          <p:cNvSpPr>
            <a:spLocks noGrp="1" noChangeArrowheads="1"/>
          </p:cNvSpPr>
          <p:nvPr>
            <p:ph type="body" idx="1"/>
          </p:nvPr>
        </p:nvSpPr>
        <p:spPr>
          <a:xfrm>
            <a:off x="457200" y="1447800"/>
            <a:ext cx="8229600" cy="4678363"/>
          </a:xfrm>
        </p:spPr>
        <p:txBody>
          <a:bodyPr/>
          <a:lstStyle/>
          <a:p>
            <a:r>
              <a:rPr lang="en-US"/>
              <a:t>Multimodal effort to provide the public and key stakeholders with credible, critical, relevant, timely information</a:t>
            </a:r>
          </a:p>
          <a:p>
            <a:pPr lvl="1"/>
            <a:r>
              <a:rPr lang="en-US"/>
              <a:t>Public Inquiry Center:  </a:t>
            </a:r>
            <a:r>
              <a:rPr lang="en-US">
                <a:solidFill>
                  <a:srgbClr val="0033CC"/>
                </a:solidFill>
              </a:rPr>
              <a:t>1-877-275-8343</a:t>
            </a:r>
          </a:p>
          <a:p>
            <a:pPr lvl="1"/>
            <a:r>
              <a:rPr lang="en-US"/>
              <a:t>Website</a:t>
            </a:r>
          </a:p>
          <a:p>
            <a:pPr lvl="1"/>
            <a:r>
              <a:rPr lang="en-US"/>
              <a:t>Media Blitz </a:t>
            </a:r>
          </a:p>
          <a:p>
            <a:pPr lvl="1"/>
            <a:r>
              <a:rPr lang="en-US"/>
              <a:t>Focused Communications</a:t>
            </a:r>
          </a:p>
          <a:p>
            <a:pPr lvl="1"/>
            <a:r>
              <a:rPr lang="en-US"/>
              <a:t>Local Educators</a:t>
            </a:r>
          </a:p>
          <a:p>
            <a:pPr lvl="1"/>
            <a:r>
              <a:rPr lang="en-US"/>
              <a:t>Speakers Bureau</a:t>
            </a:r>
          </a:p>
          <a:p>
            <a:pPr lvl="1"/>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57200" y="274638"/>
            <a:ext cx="8229600" cy="792162"/>
          </a:xfrm>
        </p:spPr>
        <p:txBody>
          <a:bodyPr/>
          <a:lstStyle/>
          <a:p>
            <a:r>
              <a:rPr lang="en-US"/>
              <a:t>OUTREACH</a:t>
            </a:r>
          </a:p>
        </p:txBody>
      </p:sp>
      <p:sp>
        <p:nvSpPr>
          <p:cNvPr id="913411" name="Rectangle 3"/>
          <p:cNvSpPr>
            <a:spLocks noGrp="1" noChangeArrowheads="1"/>
          </p:cNvSpPr>
          <p:nvPr>
            <p:ph type="body" idx="1"/>
          </p:nvPr>
        </p:nvSpPr>
        <p:spPr>
          <a:xfrm>
            <a:off x="457200" y="1219200"/>
            <a:ext cx="8229600" cy="4906963"/>
          </a:xfrm>
        </p:spPr>
        <p:txBody>
          <a:bodyPr/>
          <a:lstStyle/>
          <a:p>
            <a:pPr>
              <a:lnSpc>
                <a:spcPct val="90000"/>
              </a:lnSpc>
            </a:pPr>
            <a:r>
              <a:rPr lang="en-US" sz="2800"/>
              <a:t>Robust Media Campaign</a:t>
            </a:r>
          </a:p>
          <a:p>
            <a:pPr>
              <a:lnSpc>
                <a:spcPct val="90000"/>
              </a:lnSpc>
            </a:pPr>
            <a:r>
              <a:rPr lang="en-US" sz="2800"/>
              <a:t>Focused Communication to Select Groups</a:t>
            </a:r>
          </a:p>
          <a:p>
            <a:pPr lvl="1">
              <a:lnSpc>
                <a:spcPct val="90000"/>
              </a:lnSpc>
            </a:pPr>
            <a:r>
              <a:rPr lang="en-US" sz="2400"/>
              <a:t>Business</a:t>
            </a:r>
          </a:p>
          <a:p>
            <a:pPr lvl="1">
              <a:lnSpc>
                <a:spcPct val="90000"/>
              </a:lnSpc>
            </a:pPr>
            <a:r>
              <a:rPr lang="en-US" sz="2400"/>
              <a:t>Schools, Higher Ed</a:t>
            </a:r>
          </a:p>
          <a:p>
            <a:pPr lvl="1">
              <a:lnSpc>
                <a:spcPct val="90000"/>
              </a:lnSpc>
            </a:pPr>
            <a:r>
              <a:rPr lang="en-US" sz="2400"/>
              <a:t>State Employees</a:t>
            </a:r>
          </a:p>
          <a:p>
            <a:pPr>
              <a:lnSpc>
                <a:spcPct val="90000"/>
              </a:lnSpc>
            </a:pPr>
            <a:r>
              <a:rPr lang="en-US" sz="2800"/>
              <a:t>Speakers’ Bureau</a:t>
            </a:r>
          </a:p>
          <a:p>
            <a:pPr>
              <a:lnSpc>
                <a:spcPct val="90000"/>
              </a:lnSpc>
            </a:pPr>
            <a:r>
              <a:rPr lang="en-US" sz="2800"/>
              <a:t>Clinician (specialized) ConfCalls / Mail</a:t>
            </a:r>
          </a:p>
          <a:p>
            <a:pPr>
              <a:lnSpc>
                <a:spcPct val="90000"/>
              </a:lnSpc>
            </a:pPr>
            <a:r>
              <a:rPr lang="en-US" sz="2800"/>
              <a:t>PanFlu Advisory Group</a:t>
            </a:r>
          </a:p>
          <a:p>
            <a:pPr>
              <a:lnSpc>
                <a:spcPct val="90000"/>
              </a:lnSpc>
            </a:pPr>
            <a:r>
              <a:rPr lang="en-US" sz="2800"/>
              <a:t>Medical Society Partnerships</a:t>
            </a:r>
          </a:p>
          <a:p>
            <a:pPr>
              <a:lnSpc>
                <a:spcPct val="90000"/>
              </a:lnSpc>
            </a:pPr>
            <a:r>
              <a:rPr lang="en-US" sz="2800"/>
              <a:t>Inquiry Center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4804" name="Picture 4"/>
          <p:cNvPicPr>
            <a:picLocks noChangeAspect="1" noChangeArrowheads="1"/>
          </p:cNvPicPr>
          <p:nvPr/>
        </p:nvPicPr>
        <p:blipFill>
          <a:blip r:embed="rId2"/>
          <a:srcRect/>
          <a:stretch>
            <a:fillRect/>
          </a:stretch>
        </p:blipFill>
        <p:spPr bwMode="auto">
          <a:xfrm>
            <a:off x="2133600" y="0"/>
            <a:ext cx="5140325" cy="6858000"/>
          </a:xfrm>
          <a:prstGeom prst="rect">
            <a:avLst/>
          </a:prstGeom>
          <a:noFill/>
          <a:ln w="12700" cap="sq">
            <a:noFill/>
            <a:miter lim="800000"/>
            <a:headEnd type="none" w="sm" len="sm"/>
            <a:tailEnd type="none" w="sm" len="sm"/>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27396" name="Group 4"/>
          <p:cNvGrpSpPr>
            <a:grpSpLocks/>
          </p:cNvGrpSpPr>
          <p:nvPr/>
        </p:nvGrpSpPr>
        <p:grpSpPr bwMode="auto">
          <a:xfrm>
            <a:off x="228600" y="0"/>
            <a:ext cx="8686800" cy="6858000"/>
            <a:chOff x="1248" y="240"/>
            <a:chExt cx="4176" cy="3600"/>
          </a:xfrm>
        </p:grpSpPr>
        <p:sp>
          <p:nvSpPr>
            <p:cNvPr id="827397" name="Pyr1"/>
            <p:cNvSpPr>
              <a:spLocks noEditPoints="1" noChangeArrowheads="1"/>
            </p:cNvSpPr>
            <p:nvPr/>
          </p:nvSpPr>
          <p:spPr bwMode="auto">
            <a:xfrm>
              <a:off x="2873" y="24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pPr algn="ctr"/>
              <a:r>
                <a:rPr lang="en-US" sz="1000" b="1">
                  <a:solidFill>
                    <a:schemeClr val="tx2"/>
                  </a:solidFill>
                  <a:latin typeface="Times New Roman" pitchFamily="18" charset="0"/>
                </a:rPr>
                <a:t>National Preparedness</a:t>
              </a:r>
            </a:p>
          </p:txBody>
        </p:sp>
        <p:sp>
          <p:nvSpPr>
            <p:cNvPr id="827398" name="Pyr2"/>
            <p:cNvSpPr>
              <a:spLocks noEditPoints="1" noChangeArrowheads="1"/>
            </p:cNvSpPr>
            <p:nvPr/>
          </p:nvSpPr>
          <p:spPr bwMode="auto">
            <a:xfrm>
              <a:off x="2331" y="103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pPr algn="ctr"/>
              <a:endParaRPr lang="en-US" sz="2000" b="1">
                <a:latin typeface="Times New Roman" pitchFamily="18" charset="0"/>
              </a:endParaRPr>
            </a:p>
            <a:p>
              <a:pPr algn="ctr"/>
              <a:r>
                <a:rPr lang="en-US" b="1">
                  <a:solidFill>
                    <a:schemeClr val="tx2"/>
                  </a:solidFill>
                  <a:latin typeface="Times New Roman" pitchFamily="18" charset="0"/>
                </a:rPr>
                <a:t>Community</a:t>
              </a:r>
            </a:p>
            <a:p>
              <a:pPr algn="ctr"/>
              <a:r>
                <a:rPr lang="en-US" b="1">
                  <a:solidFill>
                    <a:schemeClr val="tx2"/>
                  </a:solidFill>
                  <a:latin typeface="Times New Roman" pitchFamily="18" charset="0"/>
                </a:rPr>
                <a:t>Preparedness</a:t>
              </a:r>
            </a:p>
          </p:txBody>
        </p:sp>
        <p:sp>
          <p:nvSpPr>
            <p:cNvPr id="827399" name="Pyr3"/>
            <p:cNvSpPr>
              <a:spLocks noEditPoints="1" noChangeArrowheads="1"/>
            </p:cNvSpPr>
            <p:nvPr/>
          </p:nvSpPr>
          <p:spPr bwMode="auto">
            <a:xfrm>
              <a:off x="1795" y="197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pPr algn="ctr"/>
              <a:r>
                <a:rPr lang="en-US" sz="2400" b="1">
                  <a:solidFill>
                    <a:schemeClr val="tx2"/>
                  </a:solidFill>
                  <a:latin typeface="Times New Roman" pitchFamily="18" charset="0"/>
                </a:rPr>
                <a:t>Business and Organizational  Preparedness</a:t>
              </a:r>
            </a:p>
          </p:txBody>
        </p:sp>
        <p:sp>
          <p:nvSpPr>
            <p:cNvPr id="827400" name="Pyr4"/>
            <p:cNvSpPr>
              <a:spLocks noEditPoints="1" noChangeArrowheads="1"/>
            </p:cNvSpPr>
            <p:nvPr/>
          </p:nvSpPr>
          <p:spPr bwMode="auto">
            <a:xfrm>
              <a:off x="1248" y="290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pPr algn="ctr"/>
              <a:endParaRPr lang="en-US" sz="2400">
                <a:latin typeface="Times New Roman" pitchFamily="18" charset="0"/>
              </a:endParaRPr>
            </a:p>
            <a:p>
              <a:pPr algn="ctr"/>
              <a:r>
                <a:rPr lang="en-US" sz="2400" b="1">
                  <a:solidFill>
                    <a:schemeClr val="tx2"/>
                  </a:solidFill>
                  <a:latin typeface="Times New Roman" pitchFamily="18" charset="0"/>
                </a:rPr>
                <a:t>          Individual and Family Preparedness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4" name="Rectangle 6"/>
          <p:cNvSpPr>
            <a:spLocks noGrp="1" noChangeArrowheads="1"/>
          </p:cNvSpPr>
          <p:nvPr>
            <p:ph type="title"/>
          </p:nvPr>
        </p:nvSpPr>
        <p:spPr/>
        <p:txBody>
          <a:bodyPr/>
          <a:lstStyle/>
          <a:p>
            <a:r>
              <a:rPr lang="en-US" sz="4000" b="1"/>
              <a:t>CDC Vaccination Priority Groups</a:t>
            </a:r>
          </a:p>
        </p:txBody>
      </p:sp>
      <p:sp>
        <p:nvSpPr>
          <p:cNvPr id="831495" name="Rectangle 7"/>
          <p:cNvSpPr>
            <a:spLocks noGrp="1" noChangeArrowheads="1"/>
          </p:cNvSpPr>
          <p:nvPr>
            <p:ph type="body" idx="1"/>
          </p:nvPr>
        </p:nvSpPr>
        <p:spPr/>
        <p:txBody>
          <a:bodyPr/>
          <a:lstStyle/>
          <a:p>
            <a:pPr>
              <a:lnSpc>
                <a:spcPct val="80000"/>
              </a:lnSpc>
            </a:pPr>
            <a:r>
              <a:rPr lang="en-US" sz="2800"/>
              <a:t>Pregnant women </a:t>
            </a:r>
          </a:p>
          <a:p>
            <a:pPr>
              <a:lnSpc>
                <a:spcPct val="80000"/>
              </a:lnSpc>
            </a:pPr>
            <a:r>
              <a:rPr lang="en-US" sz="2800"/>
              <a:t>Those who live with or care for children younger than 6 months of age</a:t>
            </a:r>
          </a:p>
          <a:p>
            <a:pPr>
              <a:lnSpc>
                <a:spcPct val="80000"/>
              </a:lnSpc>
            </a:pPr>
            <a:r>
              <a:rPr lang="en-US" sz="2800"/>
              <a:t>Health care and emergency services personnel</a:t>
            </a:r>
          </a:p>
          <a:p>
            <a:pPr>
              <a:lnSpc>
                <a:spcPct val="80000"/>
              </a:lnSpc>
            </a:pPr>
            <a:r>
              <a:rPr lang="en-US" sz="2800"/>
              <a:t>Those 6 months - 24 years of age</a:t>
            </a:r>
          </a:p>
          <a:p>
            <a:pPr>
              <a:lnSpc>
                <a:spcPct val="80000"/>
              </a:lnSpc>
            </a:pPr>
            <a:r>
              <a:rPr lang="en-US" sz="2800"/>
              <a:t>Those 25 through 64 years with chronic health disorders or compromised immune systems. </a:t>
            </a:r>
          </a:p>
          <a:p>
            <a:pPr>
              <a:lnSpc>
                <a:spcPct val="80000"/>
              </a:lnSpc>
              <a:buFontTx/>
              <a:buNone/>
            </a:pPr>
            <a:r>
              <a:rPr lang="en-US" sz="2800" i="1"/>
              <a:t>  “The groups listed above total approximately 159 million people in the United States”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p:txBody>
          <a:bodyPr/>
          <a:lstStyle/>
          <a:p>
            <a:r>
              <a:rPr lang="en-US" sz="4000" b="1"/>
              <a:t>VDH Influenza Vaccination Plan</a:t>
            </a:r>
          </a:p>
        </p:txBody>
      </p:sp>
      <p:sp>
        <p:nvSpPr>
          <p:cNvPr id="911363" name="Rectangle 3"/>
          <p:cNvSpPr>
            <a:spLocks noGrp="1" noChangeArrowheads="1"/>
          </p:cNvSpPr>
          <p:nvPr>
            <p:ph type="body" idx="1"/>
          </p:nvPr>
        </p:nvSpPr>
        <p:spPr/>
        <p:txBody>
          <a:bodyPr/>
          <a:lstStyle/>
          <a:p>
            <a:r>
              <a:rPr lang="en-US" sz="2800"/>
              <a:t>Promote seasonal flu vaccination early</a:t>
            </a:r>
          </a:p>
          <a:p>
            <a:r>
              <a:rPr lang="en-US" sz="2800"/>
              <a:t>Public/private partnership to get H1N1 vaccine to “usual” vaccinators in the community</a:t>
            </a:r>
          </a:p>
          <a:p>
            <a:r>
              <a:rPr lang="en-US" sz="2800"/>
              <a:t>Public Health Vaccination Campaign</a:t>
            </a:r>
          </a:p>
          <a:p>
            <a:pPr lvl="1"/>
            <a:r>
              <a:rPr lang="en-US" sz="2400"/>
              <a:t>School-based vaccination</a:t>
            </a:r>
          </a:p>
          <a:p>
            <a:r>
              <a:rPr lang="en-US" sz="2800"/>
              <a:t>18-24 yo focused vaccination events</a:t>
            </a:r>
          </a:p>
          <a:p>
            <a:r>
              <a:rPr lang="en-US" sz="2800"/>
              <a:t>Track via state’s immunization registry</a:t>
            </a:r>
          </a:p>
          <a:p>
            <a:r>
              <a:rPr lang="en-US" sz="2800"/>
              <a:t>Mass Vaccination “Drills”</a:t>
            </a:r>
          </a:p>
          <a:p>
            <a:endParaRPr 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a:effectLst>
                <a:outerShdw blurRad="38100" dist="38100" dir="2700000" algn="tl">
                  <a:srgbClr val="C0C0C0"/>
                </a:outerShdw>
              </a:effectLst>
            </a:endParaRPr>
          </a:p>
        </p:txBody>
      </p:sp>
      <p:pic>
        <p:nvPicPr>
          <p:cNvPr id="907267" name="Picture 2"/>
          <p:cNvPicPr>
            <a:picLocks noGrp="1" noChangeAspect="1" noChangeArrowheads="1"/>
          </p:cNvPicPr>
          <p:nvPr>
            <p:ph idx="4294967295"/>
          </p:nvPr>
        </p:nvPicPr>
        <p:blipFill>
          <a:blip r:embed="rId2"/>
          <a:srcRect/>
          <a:stretch>
            <a:fillRect/>
          </a:stretch>
        </p:blipFill>
        <p:spPr>
          <a:xfrm>
            <a:off x="-15875" y="0"/>
            <a:ext cx="9159875" cy="68580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en-US" b="1"/>
              <a:t>Components of Mitigation</a:t>
            </a:r>
          </a:p>
        </p:txBody>
      </p:sp>
      <p:sp>
        <p:nvSpPr>
          <p:cNvPr id="855043" name="Rectangle 3"/>
          <p:cNvSpPr>
            <a:spLocks noGrp="1" noChangeArrowheads="1"/>
          </p:cNvSpPr>
          <p:nvPr>
            <p:ph type="body" idx="1"/>
          </p:nvPr>
        </p:nvSpPr>
        <p:spPr/>
        <p:txBody>
          <a:bodyPr/>
          <a:lstStyle/>
          <a:p>
            <a:r>
              <a:rPr lang="en-US" sz="2800"/>
              <a:t>Education</a:t>
            </a:r>
          </a:p>
          <a:p>
            <a:r>
              <a:rPr lang="en-US" sz="2800"/>
              <a:t>Isolation </a:t>
            </a:r>
          </a:p>
          <a:p>
            <a:r>
              <a:rPr lang="en-US" sz="2800"/>
              <a:t>Treatment</a:t>
            </a:r>
          </a:p>
          <a:p>
            <a:pPr lvl="1"/>
            <a:r>
              <a:rPr lang="en-US" sz="2400"/>
              <a:t>Antiviral Distribution</a:t>
            </a:r>
          </a:p>
          <a:p>
            <a:r>
              <a:rPr lang="en-US" sz="2800"/>
              <a:t>Quarantine</a:t>
            </a:r>
          </a:p>
          <a:p>
            <a:pPr lvl="1"/>
            <a:r>
              <a:rPr lang="en-US" sz="2400"/>
              <a:t>IMprobable for this pandemic</a:t>
            </a:r>
          </a:p>
          <a:p>
            <a:r>
              <a:rPr lang="en-US" sz="2800"/>
              <a:t>Social Distancing</a:t>
            </a:r>
          </a:p>
          <a:p>
            <a:pPr lvl="1"/>
            <a:r>
              <a:rPr lang="en-US" sz="2400"/>
              <a:t>School Closure</a:t>
            </a:r>
          </a:p>
          <a:p>
            <a:pPr lvl="1"/>
            <a:r>
              <a:rPr lang="en-US" sz="2400"/>
              <a:t>Event Cancellation</a:t>
            </a:r>
          </a:p>
          <a:p>
            <a:endParaRPr lang="en-US"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4082" name="Picture 2"/>
          <p:cNvPicPr>
            <a:picLocks noChangeAspect="1" noChangeArrowheads="1"/>
          </p:cNvPicPr>
          <p:nvPr/>
        </p:nvPicPr>
        <p:blipFill>
          <a:blip r:embed="rId2"/>
          <a:srcRect/>
          <a:stretch>
            <a:fillRect/>
          </a:stretch>
        </p:blipFill>
        <p:spPr bwMode="auto">
          <a:xfrm>
            <a:off x="152400" y="0"/>
            <a:ext cx="8077200" cy="6862763"/>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098" name="Picture 2"/>
          <p:cNvPicPr>
            <a:picLocks noChangeAspect="1" noChangeArrowheads="1"/>
          </p:cNvPicPr>
          <p:nvPr/>
        </p:nvPicPr>
        <p:blipFill>
          <a:blip r:embed="rId2"/>
          <a:srcRect/>
          <a:stretch>
            <a:fillRect/>
          </a:stretch>
        </p:blipFill>
        <p:spPr bwMode="auto">
          <a:xfrm>
            <a:off x="2590800" y="0"/>
            <a:ext cx="4048125" cy="6858000"/>
          </a:xfrm>
          <a:prstGeom prst="rect">
            <a:avLst/>
          </a:prstGeom>
          <a:noFill/>
          <a:ln w="9525">
            <a:noFill/>
            <a:miter lim="800000"/>
            <a:headEnd/>
            <a:tailEnd/>
          </a:ln>
          <a:effectLst/>
        </p:spPr>
      </p:pic>
      <p:sp>
        <p:nvSpPr>
          <p:cNvPr id="900099" name="Rectangle 3"/>
          <p:cNvSpPr>
            <a:spLocks noChangeArrowheads="1"/>
          </p:cNvSpPr>
          <p:nvPr/>
        </p:nvSpPr>
        <p:spPr bwMode="auto">
          <a:xfrm>
            <a:off x="2590800" y="0"/>
            <a:ext cx="3200400" cy="2286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900100" name="Text Box 4"/>
          <p:cNvSpPr txBox="1">
            <a:spLocks noChangeArrowheads="1"/>
          </p:cNvSpPr>
          <p:nvPr/>
        </p:nvSpPr>
        <p:spPr bwMode="auto">
          <a:xfrm>
            <a:off x="533400" y="533400"/>
            <a:ext cx="2362200" cy="13731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800" b="1">
                <a:latin typeface="Times New Roman" pitchFamily="18" charset="0"/>
              </a:rPr>
              <a:t>PANDEMIC SEVERITY INDEX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5106" name="Picture 2"/>
          <p:cNvPicPr>
            <a:picLocks noChangeAspect="1" noChangeArrowheads="1"/>
          </p:cNvPicPr>
          <p:nvPr/>
        </p:nvPicPr>
        <p:blipFill>
          <a:blip r:embed="rId2"/>
          <a:srcRect/>
          <a:stretch>
            <a:fillRect/>
          </a:stretch>
        </p:blipFill>
        <p:spPr bwMode="auto">
          <a:xfrm>
            <a:off x="1076325" y="52388"/>
            <a:ext cx="6989763" cy="6759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a:xfrm>
            <a:off x="457200" y="274638"/>
            <a:ext cx="8229600" cy="868362"/>
          </a:xfrm>
        </p:spPr>
        <p:txBody>
          <a:bodyPr/>
          <a:lstStyle/>
          <a:p>
            <a:r>
              <a:rPr lang="en-US" b="1"/>
              <a:t>Medical Care/Surge</a:t>
            </a:r>
          </a:p>
        </p:txBody>
      </p:sp>
      <p:sp>
        <p:nvSpPr>
          <p:cNvPr id="910339" name="Rectangle 3"/>
          <p:cNvSpPr>
            <a:spLocks noGrp="1" noChangeArrowheads="1"/>
          </p:cNvSpPr>
          <p:nvPr>
            <p:ph type="body" idx="1"/>
          </p:nvPr>
        </p:nvSpPr>
        <p:spPr>
          <a:xfrm>
            <a:off x="457200" y="1143000"/>
            <a:ext cx="8229600" cy="5334000"/>
          </a:xfrm>
        </p:spPr>
        <p:txBody>
          <a:bodyPr/>
          <a:lstStyle/>
          <a:p>
            <a:r>
              <a:rPr lang="en-US" sz="2800"/>
              <a:t>Info Exchange / Outreach</a:t>
            </a:r>
          </a:p>
          <a:p>
            <a:r>
              <a:rPr lang="en-US" sz="2800"/>
              <a:t>Pre event Healthcare Preparedness</a:t>
            </a:r>
          </a:p>
          <a:p>
            <a:r>
              <a:rPr lang="en-US" sz="2800"/>
              <a:t>Regional Coordinating Hospitals</a:t>
            </a:r>
          </a:p>
          <a:p>
            <a:r>
              <a:rPr lang="en-US" sz="2800"/>
              <a:t>Bed Tracking</a:t>
            </a:r>
          </a:p>
          <a:p>
            <a:pPr lvl="1"/>
            <a:r>
              <a:rPr lang="en-US" sz="2400"/>
              <a:t>Peds focus</a:t>
            </a:r>
          </a:p>
          <a:p>
            <a:r>
              <a:rPr lang="en-US" sz="2800"/>
              <a:t>Resource Management</a:t>
            </a:r>
          </a:p>
          <a:p>
            <a:pPr lvl="1"/>
            <a:r>
              <a:rPr lang="en-US" sz="2400"/>
              <a:t>Vaccine</a:t>
            </a:r>
          </a:p>
          <a:p>
            <a:pPr lvl="1"/>
            <a:r>
              <a:rPr lang="en-US" sz="2400"/>
              <a:t>PPE</a:t>
            </a:r>
          </a:p>
          <a:p>
            <a:pPr lvl="1"/>
            <a:r>
              <a:rPr lang="en-US" sz="2400"/>
              <a:t>Antivirals</a:t>
            </a:r>
          </a:p>
          <a:p>
            <a:r>
              <a:rPr lang="en-US" sz="2800"/>
              <a:t>Triage</a:t>
            </a:r>
          </a:p>
          <a:p>
            <a:pPr lvl="1"/>
            <a:r>
              <a:rPr lang="en-US" sz="2400"/>
              <a:t>Alternate Care Centers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idx="4294967295"/>
          </p:nvPr>
        </p:nvSpPr>
        <p:spPr>
          <a:xfrm>
            <a:off x="457200" y="381000"/>
            <a:ext cx="8229600" cy="533400"/>
          </a:xfrm>
        </p:spPr>
        <p:txBody>
          <a:bodyPr/>
          <a:lstStyle/>
          <a:p>
            <a:r>
              <a:rPr lang="en-US"/>
              <a:t>Workplace Planning </a:t>
            </a:r>
          </a:p>
        </p:txBody>
      </p:sp>
      <p:sp>
        <p:nvSpPr>
          <p:cNvPr id="909315" name="Rectangle 3"/>
          <p:cNvSpPr>
            <a:spLocks noGrp="1" noChangeArrowheads="1"/>
          </p:cNvSpPr>
          <p:nvPr>
            <p:ph type="body" idx="4294967295"/>
          </p:nvPr>
        </p:nvSpPr>
        <p:spPr>
          <a:xfrm>
            <a:off x="990600" y="1066800"/>
            <a:ext cx="7239000" cy="5029200"/>
          </a:xfrm>
        </p:spPr>
        <p:txBody>
          <a:bodyPr/>
          <a:lstStyle/>
          <a:p>
            <a:pPr>
              <a:lnSpc>
                <a:spcPct val="90000"/>
              </a:lnSpc>
            </a:pPr>
            <a:r>
              <a:rPr lang="en-US" altLang="ko-KR" sz="2800">
                <a:ea typeface="굴림" charset="-127"/>
              </a:rPr>
              <a:t>Verify work-at-home capabilities</a:t>
            </a:r>
          </a:p>
          <a:p>
            <a:pPr lvl="1">
              <a:lnSpc>
                <a:spcPct val="90000"/>
              </a:lnSpc>
            </a:pPr>
            <a:r>
              <a:rPr lang="en-US" altLang="ko-KR">
                <a:ea typeface="굴림" charset="-127"/>
              </a:rPr>
              <a:t>Exercise regularly</a:t>
            </a:r>
          </a:p>
          <a:p>
            <a:pPr lvl="1">
              <a:lnSpc>
                <a:spcPct val="90000"/>
              </a:lnSpc>
            </a:pPr>
            <a:r>
              <a:rPr lang="en-US" altLang="ko-KR">
                <a:ea typeface="굴림" charset="-127"/>
              </a:rPr>
              <a:t>Consider provisioning multiple access methods for critical staff (broadband, DSL, air cards, etc.)</a:t>
            </a:r>
          </a:p>
          <a:p>
            <a:pPr>
              <a:lnSpc>
                <a:spcPct val="90000"/>
              </a:lnSpc>
            </a:pPr>
            <a:r>
              <a:rPr lang="en-US" altLang="ko-KR" sz="2800">
                <a:ea typeface="굴림" charset="-127"/>
              </a:rPr>
              <a:t>Prepare for psychological aspects</a:t>
            </a:r>
          </a:p>
          <a:p>
            <a:pPr>
              <a:lnSpc>
                <a:spcPct val="90000"/>
              </a:lnSpc>
            </a:pPr>
            <a:r>
              <a:rPr lang="en-US" altLang="ko-KR" sz="2800">
                <a:ea typeface="굴림" charset="-127"/>
              </a:rPr>
              <a:t>Prepare for labor shortage</a:t>
            </a:r>
          </a:p>
          <a:p>
            <a:pPr lvl="1">
              <a:lnSpc>
                <a:spcPct val="90000"/>
              </a:lnSpc>
            </a:pPr>
            <a:r>
              <a:rPr lang="en-US" altLang="ko-KR">
                <a:ea typeface="굴림" charset="-127"/>
              </a:rPr>
              <a:t>Develop pools of available staff</a:t>
            </a:r>
          </a:p>
          <a:p>
            <a:pPr lvl="1">
              <a:lnSpc>
                <a:spcPct val="90000"/>
              </a:lnSpc>
            </a:pPr>
            <a:r>
              <a:rPr lang="en-US" altLang="ko-KR">
                <a:ea typeface="굴림" charset="-127"/>
              </a:rPr>
              <a:t>Refresh/train pools regularly or at trigger point</a:t>
            </a:r>
          </a:p>
          <a:p>
            <a:pPr>
              <a:lnSpc>
                <a:spcPct val="90000"/>
              </a:lnSpc>
            </a:pPr>
            <a:r>
              <a:rPr lang="en-US" altLang="ko-KR" sz="2800">
                <a:ea typeface="굴림" charset="-127"/>
              </a:rPr>
              <a:t>Remain flexible/adaptable </a:t>
            </a:r>
          </a:p>
          <a:p>
            <a:pPr>
              <a:lnSpc>
                <a:spcPct val="90000"/>
              </a:lnSpc>
            </a:pPr>
            <a:r>
              <a:rPr lang="en-US" altLang="ko-KR" sz="2800">
                <a:ea typeface="굴림" charset="-127"/>
              </a:rPr>
              <a:t>Cohorting of sick children/day care</a:t>
            </a:r>
            <a:endParaRPr lang="en-US" sz="2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idx="4294967295"/>
          </p:nvPr>
        </p:nvSpPr>
        <p:spPr>
          <a:xfrm>
            <a:off x="457200" y="469900"/>
            <a:ext cx="8229600" cy="444500"/>
          </a:xfrm>
        </p:spPr>
        <p:txBody>
          <a:bodyPr/>
          <a:lstStyle/>
          <a:p>
            <a:r>
              <a:rPr lang="en-US"/>
              <a:t>PanFlu COOP</a:t>
            </a:r>
          </a:p>
        </p:txBody>
      </p:sp>
      <p:sp>
        <p:nvSpPr>
          <p:cNvPr id="908291" name="Rectangle 3"/>
          <p:cNvSpPr>
            <a:spLocks noGrp="1" noChangeArrowheads="1"/>
          </p:cNvSpPr>
          <p:nvPr>
            <p:ph type="body" idx="4294967295"/>
          </p:nvPr>
        </p:nvSpPr>
        <p:spPr>
          <a:xfrm>
            <a:off x="609600" y="1219200"/>
            <a:ext cx="8177213" cy="5181600"/>
          </a:xfrm>
        </p:spPr>
        <p:txBody>
          <a:bodyPr/>
          <a:lstStyle/>
          <a:p>
            <a:pPr>
              <a:lnSpc>
                <a:spcPct val="80000"/>
              </a:lnSpc>
            </a:pPr>
            <a:r>
              <a:rPr lang="en-US" altLang="ko-KR">
                <a:ea typeface="굴림" charset="-127"/>
              </a:rPr>
              <a:t>Delegation of Authority</a:t>
            </a:r>
          </a:p>
          <a:p>
            <a:pPr>
              <a:lnSpc>
                <a:spcPct val="80000"/>
              </a:lnSpc>
            </a:pPr>
            <a:r>
              <a:rPr lang="en-US" altLang="ko-KR">
                <a:ea typeface="굴림" charset="-127"/>
              </a:rPr>
              <a:t>Leadership Succession</a:t>
            </a:r>
          </a:p>
          <a:p>
            <a:pPr>
              <a:lnSpc>
                <a:spcPct val="80000"/>
              </a:lnSpc>
            </a:pPr>
            <a:r>
              <a:rPr lang="en-US" altLang="ko-KR">
                <a:ea typeface="굴림" charset="-127"/>
              </a:rPr>
              <a:t>Cross Training</a:t>
            </a:r>
          </a:p>
          <a:p>
            <a:pPr>
              <a:lnSpc>
                <a:spcPct val="80000"/>
              </a:lnSpc>
            </a:pPr>
            <a:r>
              <a:rPr lang="en-US" altLang="ko-KR">
                <a:ea typeface="굴림" charset="-127"/>
              </a:rPr>
              <a:t>Discuss expectations with staff early</a:t>
            </a:r>
          </a:p>
          <a:p>
            <a:pPr>
              <a:lnSpc>
                <a:spcPct val="80000"/>
              </a:lnSpc>
            </a:pPr>
            <a:r>
              <a:rPr lang="en-US" altLang="ko-KR">
                <a:ea typeface="굴림" charset="-127"/>
              </a:rPr>
              <a:t>Communications will be key</a:t>
            </a:r>
          </a:p>
          <a:p>
            <a:pPr lvl="1">
              <a:lnSpc>
                <a:spcPct val="80000"/>
              </a:lnSpc>
            </a:pPr>
            <a:r>
              <a:rPr lang="en-US" altLang="ko-KR">
                <a:ea typeface="굴림" charset="-127"/>
              </a:rPr>
              <a:t>Need reliable, credible sources of information</a:t>
            </a:r>
          </a:p>
          <a:p>
            <a:pPr lvl="1">
              <a:lnSpc>
                <a:spcPct val="80000"/>
              </a:lnSpc>
            </a:pPr>
            <a:r>
              <a:rPr lang="en-US" altLang="ko-KR">
                <a:ea typeface="굴림" charset="-127"/>
              </a:rPr>
              <a:t>Need coordinated communication channels</a:t>
            </a:r>
          </a:p>
          <a:p>
            <a:pPr lvl="1">
              <a:lnSpc>
                <a:spcPct val="80000"/>
              </a:lnSpc>
            </a:pPr>
            <a:r>
              <a:rPr lang="en-US" altLang="ko-KR">
                <a:ea typeface="굴림" charset="-127"/>
              </a:rPr>
              <a:t>Rely on both internal/external channels</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p:txBody>
          <a:bodyPr/>
          <a:lstStyle/>
          <a:p>
            <a:r>
              <a:rPr lang="en-US" sz="4800"/>
              <a:t>Resources</a:t>
            </a:r>
          </a:p>
        </p:txBody>
      </p:sp>
      <p:sp>
        <p:nvSpPr>
          <p:cNvPr id="768003" name="Rectangle 3"/>
          <p:cNvSpPr>
            <a:spLocks noGrp="1" noChangeArrowheads="1"/>
          </p:cNvSpPr>
          <p:nvPr>
            <p:ph type="body" idx="1"/>
          </p:nvPr>
        </p:nvSpPr>
        <p:spPr>
          <a:xfrm>
            <a:off x="457200" y="1676400"/>
            <a:ext cx="7643813" cy="4876800"/>
          </a:xfrm>
        </p:spPr>
        <p:txBody>
          <a:bodyPr/>
          <a:lstStyle/>
          <a:p>
            <a:r>
              <a:rPr lang="en-US"/>
              <a:t>Virginia Department of Health Website</a:t>
            </a:r>
          </a:p>
          <a:p>
            <a:pPr lvl="1"/>
            <a:r>
              <a:rPr lang="en-US">
                <a:hlinkClick r:id="rId2"/>
              </a:rPr>
              <a:t>www.vdh.virginia.gov</a:t>
            </a:r>
            <a:endParaRPr lang="en-US"/>
          </a:p>
          <a:p>
            <a:r>
              <a:rPr lang="en-US"/>
              <a:t>VDH Inquiry Center</a:t>
            </a:r>
          </a:p>
          <a:p>
            <a:pPr lvl="1"/>
            <a:r>
              <a:rPr lang="en-US"/>
              <a:t>1-877-275-8343 </a:t>
            </a:r>
          </a:p>
          <a:p>
            <a:r>
              <a:rPr lang="en-US"/>
              <a:t>CDC H1N1 Website</a:t>
            </a:r>
          </a:p>
          <a:p>
            <a:pPr lvl="1"/>
            <a:r>
              <a:rPr lang="en-US">
                <a:solidFill>
                  <a:srgbClr val="777777"/>
                </a:solidFill>
                <a:hlinkClick r:id="rId3"/>
              </a:rPr>
              <a:t>www.cdc.gov/h1n1flu</a:t>
            </a:r>
            <a:r>
              <a:rPr lang="en-US">
                <a:solidFill>
                  <a:srgbClr val="777777"/>
                </a:solidFill>
              </a:rPr>
              <a:t> </a:t>
            </a:r>
          </a:p>
          <a:p>
            <a:r>
              <a:rPr lang="en-US"/>
              <a:t>DHHS Flu center:</a:t>
            </a:r>
          </a:p>
          <a:p>
            <a:pPr lvl="1"/>
            <a:r>
              <a:rPr lang="en-US">
                <a:hlinkClick r:id="rId4"/>
              </a:rPr>
              <a:t>http://www.flu.gov</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lstStyle/>
          <a:p>
            <a:r>
              <a:rPr lang="en-US" b="1"/>
              <a:t>What You Need to Know</a:t>
            </a:r>
          </a:p>
        </p:txBody>
      </p:sp>
      <p:sp>
        <p:nvSpPr>
          <p:cNvPr id="757763" name="Rectangle 3"/>
          <p:cNvSpPr>
            <a:spLocks noGrp="1" noChangeArrowheads="1"/>
          </p:cNvSpPr>
          <p:nvPr>
            <p:ph type="body" idx="1"/>
          </p:nvPr>
        </p:nvSpPr>
        <p:spPr>
          <a:xfrm>
            <a:off x="482600" y="1965325"/>
            <a:ext cx="8204200" cy="3803650"/>
          </a:xfrm>
        </p:spPr>
        <p:txBody>
          <a:bodyPr/>
          <a:lstStyle/>
          <a:p>
            <a:r>
              <a:rPr lang="en-US" sz="2800"/>
              <a:t>Flu season never ended in VA (although better).  Implications for schools as they begin their new academic year</a:t>
            </a:r>
          </a:p>
          <a:p>
            <a:r>
              <a:rPr lang="en-US" sz="2800"/>
              <a:t>Preparedness status  -  you, your family and your agency</a:t>
            </a:r>
          </a:p>
          <a:p>
            <a:r>
              <a:rPr lang="en-US" sz="2800"/>
              <a:t>Novel H1N1 virus vaccination and mitigation planning  </a:t>
            </a:r>
          </a:p>
          <a:p>
            <a:r>
              <a:rPr lang="en-US" sz="2800"/>
              <a:t>Resources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r>
              <a:rPr lang="en-US" b="1"/>
              <a:t>Goals</a:t>
            </a:r>
          </a:p>
        </p:txBody>
      </p:sp>
      <p:sp>
        <p:nvSpPr>
          <p:cNvPr id="836611" name="Rectangle 3"/>
          <p:cNvSpPr>
            <a:spLocks noGrp="1" noChangeArrowheads="1"/>
          </p:cNvSpPr>
          <p:nvPr>
            <p:ph type="body" idx="1"/>
          </p:nvPr>
        </p:nvSpPr>
        <p:spPr/>
        <p:txBody>
          <a:bodyPr/>
          <a:lstStyle/>
          <a:p>
            <a:r>
              <a:rPr lang="en-US"/>
              <a:t>Brief update of current status/knowledge of H1N1 flu</a:t>
            </a:r>
          </a:p>
          <a:p>
            <a:r>
              <a:rPr lang="en-US"/>
              <a:t>Clarify current planning needs/gap focus areas</a:t>
            </a:r>
          </a:p>
          <a:p>
            <a:r>
              <a:rPr lang="en-US"/>
              <a:t>Identify key questions relevant to this pandemic</a:t>
            </a:r>
          </a:p>
          <a:p>
            <a:r>
              <a:rPr lang="en-US"/>
              <a:t>Engage your involvement in pan flu COOP</a:t>
            </a:r>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ChangeArrowheads="1"/>
          </p:cNvSpPr>
          <p:nvPr>
            <p:ph type="title"/>
          </p:nvPr>
        </p:nvSpPr>
        <p:spPr/>
        <p:txBody>
          <a:bodyPr/>
          <a:lstStyle/>
          <a:p>
            <a:r>
              <a:rPr lang="en-US"/>
              <a:t>Virginia’s Response</a:t>
            </a:r>
          </a:p>
        </p:txBody>
      </p:sp>
      <p:sp>
        <p:nvSpPr>
          <p:cNvPr id="835587" name="Rectangle 3"/>
          <p:cNvSpPr>
            <a:spLocks noGrp="1" noChangeArrowheads="1"/>
          </p:cNvSpPr>
          <p:nvPr>
            <p:ph type="body" idx="1"/>
          </p:nvPr>
        </p:nvSpPr>
        <p:spPr>
          <a:xfrm>
            <a:off x="457200" y="1295400"/>
            <a:ext cx="8229600" cy="4830763"/>
          </a:xfrm>
        </p:spPr>
        <p:txBody>
          <a:bodyPr/>
          <a:lstStyle/>
          <a:p>
            <a:r>
              <a:rPr lang="en-US">
                <a:effectLst>
                  <a:outerShdw blurRad="38100" dist="38100" dir="2700000" algn="tl">
                    <a:srgbClr val="C0C0C0"/>
                  </a:outerShdw>
                </a:effectLst>
              </a:rPr>
              <a:t>Surveillance</a:t>
            </a:r>
          </a:p>
          <a:p>
            <a:r>
              <a:rPr lang="en-US"/>
              <a:t>Communication </a:t>
            </a:r>
          </a:p>
          <a:p>
            <a:r>
              <a:rPr lang="en-US"/>
              <a:t>Prevention/Vaccination</a:t>
            </a:r>
          </a:p>
          <a:p>
            <a:r>
              <a:rPr lang="en-US"/>
              <a:t>Mitigation</a:t>
            </a:r>
          </a:p>
          <a:p>
            <a:r>
              <a:rPr lang="en-US"/>
              <a:t>Medical Care/Surge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a:xfrm>
            <a:off x="457200" y="274638"/>
            <a:ext cx="8229600" cy="106362"/>
          </a:xfrm>
        </p:spPr>
        <p:txBody>
          <a:bodyPr/>
          <a:lstStyle/>
          <a:p>
            <a:endParaRPr lang="en-US" sz="4000"/>
          </a:p>
        </p:txBody>
      </p:sp>
      <p:pic>
        <p:nvPicPr>
          <p:cNvPr id="901124" name="Picture 4"/>
          <p:cNvPicPr>
            <a:picLocks noChangeAspect="1" noChangeArrowheads="1"/>
          </p:cNvPicPr>
          <p:nvPr>
            <p:ph type="body" idx="1"/>
          </p:nvPr>
        </p:nvPicPr>
        <p:blipFill>
          <a:blip r:embed="rId2"/>
          <a:srcRect t="7733" b="6294"/>
          <a:stretch>
            <a:fillRect/>
          </a:stretch>
        </p:blipFill>
        <p:spPr>
          <a:xfrm>
            <a:off x="1001713" y="609600"/>
            <a:ext cx="7138987" cy="5516563"/>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a:xfrm>
            <a:off x="457200" y="274638"/>
            <a:ext cx="8229600" cy="106362"/>
          </a:xfrm>
        </p:spPr>
        <p:txBody>
          <a:bodyPr/>
          <a:lstStyle/>
          <a:p>
            <a:endParaRPr lang="en-US" sz="4000"/>
          </a:p>
        </p:txBody>
      </p:sp>
      <p:pic>
        <p:nvPicPr>
          <p:cNvPr id="902148" name="Picture 4"/>
          <p:cNvPicPr>
            <a:picLocks noChangeAspect="1" noChangeArrowheads="1"/>
          </p:cNvPicPr>
          <p:nvPr>
            <p:ph type="body" idx="1"/>
          </p:nvPr>
        </p:nvPicPr>
        <p:blipFill>
          <a:blip r:embed="rId2"/>
          <a:srcRect t="11967"/>
          <a:stretch>
            <a:fillRect/>
          </a:stretch>
        </p:blipFill>
        <p:spPr>
          <a:xfrm>
            <a:off x="381000" y="609600"/>
            <a:ext cx="8305800" cy="5516563"/>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6" name="Rectangle 4"/>
          <p:cNvSpPr>
            <a:spLocks noGrp="1" noChangeArrowheads="1"/>
          </p:cNvSpPr>
          <p:nvPr>
            <p:ph type="title"/>
          </p:nvPr>
        </p:nvSpPr>
        <p:spPr>
          <a:xfrm>
            <a:off x="457200" y="274638"/>
            <a:ext cx="8229600" cy="106362"/>
          </a:xfrm>
        </p:spPr>
        <p:txBody>
          <a:bodyPr/>
          <a:lstStyle/>
          <a:p>
            <a:endParaRPr lang="en-US" sz="4000"/>
          </a:p>
        </p:txBody>
      </p:sp>
      <p:graphicFrame>
        <p:nvGraphicFramePr>
          <p:cNvPr id="914435" name="Object 3"/>
          <p:cNvGraphicFramePr>
            <a:graphicFrameLocks noChangeAspect="1"/>
          </p:cNvGraphicFramePr>
          <p:nvPr>
            <p:ph idx="1"/>
          </p:nvPr>
        </p:nvGraphicFramePr>
        <p:xfrm>
          <a:off x="533400" y="457200"/>
          <a:ext cx="8001000" cy="5715000"/>
        </p:xfrm>
        <a:graphic>
          <a:graphicData uri="http://schemas.openxmlformats.org/presentationml/2006/ole">
            <p:oleObj spid="_x0000_s914435" name="Acrobat Document" r:id="rId3" imgW="7543800" imgH="5829300" progId="AcroExch.Document.7">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457200" y="274638"/>
            <a:ext cx="8229600" cy="106362"/>
          </a:xfrm>
        </p:spPr>
        <p:txBody>
          <a:bodyPr/>
          <a:lstStyle/>
          <a:p>
            <a:endParaRPr lang="en-US" sz="4000"/>
          </a:p>
        </p:txBody>
      </p:sp>
      <p:pic>
        <p:nvPicPr>
          <p:cNvPr id="903172" name="Picture 4"/>
          <p:cNvPicPr>
            <a:picLocks noChangeAspect="1" noChangeArrowheads="1"/>
          </p:cNvPicPr>
          <p:nvPr>
            <p:ph type="body" idx="1"/>
          </p:nvPr>
        </p:nvPicPr>
        <p:blipFill>
          <a:blip r:embed="rId2"/>
          <a:srcRect t="6085"/>
          <a:stretch>
            <a:fillRect/>
          </a:stretch>
        </p:blipFill>
        <p:spPr>
          <a:xfrm>
            <a:off x="457200" y="609600"/>
            <a:ext cx="8305800" cy="5516563"/>
          </a:xfrm>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18117</TotalTime>
  <Words>539</Words>
  <Application>Microsoft Office PowerPoint</Application>
  <PresentationFormat>On-screen Show (4:3)</PresentationFormat>
  <Paragraphs>124</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Symbol</vt:lpstr>
      <vt:lpstr>Times New Roman</vt:lpstr>
      <vt:lpstr>굴림</vt:lpstr>
      <vt:lpstr>Comic Sans MS</vt:lpstr>
      <vt:lpstr>Default Design</vt:lpstr>
      <vt:lpstr>Adobe Acrobat Document</vt:lpstr>
      <vt:lpstr> </vt:lpstr>
      <vt:lpstr>Slide 2</vt:lpstr>
      <vt:lpstr>What You Need to Know</vt:lpstr>
      <vt:lpstr>Goals</vt:lpstr>
      <vt:lpstr>Virginia’s Response</vt:lpstr>
      <vt:lpstr>Slide 6</vt:lpstr>
      <vt:lpstr>Slide 7</vt:lpstr>
      <vt:lpstr>Slide 8</vt:lpstr>
      <vt:lpstr>Slide 9</vt:lpstr>
      <vt:lpstr>Slide 10</vt:lpstr>
      <vt:lpstr>Slide 11</vt:lpstr>
      <vt:lpstr>Slide 12</vt:lpstr>
      <vt:lpstr>Virginia’s Response</vt:lpstr>
      <vt:lpstr>Communications  The Foundation of Preparedness and Response</vt:lpstr>
      <vt:lpstr>OUTREACH</vt:lpstr>
      <vt:lpstr>Slide 16</vt:lpstr>
      <vt:lpstr>Slide 17</vt:lpstr>
      <vt:lpstr>CDC Vaccination Priority Groups</vt:lpstr>
      <vt:lpstr>VDH Influenza Vaccination Plan</vt:lpstr>
      <vt:lpstr>Components of Mitigation</vt:lpstr>
      <vt:lpstr>Slide 21</vt:lpstr>
      <vt:lpstr>Slide 22</vt:lpstr>
      <vt:lpstr>Slide 23</vt:lpstr>
      <vt:lpstr>Medical Care/Surge</vt:lpstr>
      <vt:lpstr>Workplace Planning </vt:lpstr>
      <vt:lpstr>PanFlu COOP</vt:lpstr>
      <vt:lpstr>Resources</vt:lpstr>
    </vt:vector>
  </TitlesOfParts>
  <Company>Henrico Health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Projections: U.S. Pandemic</dc:title>
  <dc:creator>mlevine</dc:creator>
  <cp:lastModifiedBy>Larry Land</cp:lastModifiedBy>
  <cp:revision>222</cp:revision>
  <dcterms:created xsi:type="dcterms:W3CDTF">2005-11-21T18:18:49Z</dcterms:created>
  <dcterms:modified xsi:type="dcterms:W3CDTF">2009-11-02T19:31:19Z</dcterms:modified>
</cp:coreProperties>
</file>